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9" r:id="rId2"/>
    <p:sldId id="259" r:id="rId3"/>
    <p:sldId id="272" r:id="rId4"/>
    <p:sldId id="271" r:id="rId5"/>
    <p:sldId id="273" r:id="rId6"/>
    <p:sldId id="287" r:id="rId7"/>
    <p:sldId id="288" r:id="rId8"/>
    <p:sldId id="291" r:id="rId9"/>
    <p:sldId id="303" r:id="rId10"/>
    <p:sldId id="294" r:id="rId11"/>
    <p:sldId id="295" r:id="rId12"/>
    <p:sldId id="296" r:id="rId13"/>
    <p:sldId id="297" r:id="rId14"/>
    <p:sldId id="292" r:id="rId15"/>
    <p:sldId id="293" r:id="rId16"/>
    <p:sldId id="281" r:id="rId17"/>
    <p:sldId id="282" r:id="rId18"/>
    <p:sldId id="283" r:id="rId19"/>
    <p:sldId id="280" r:id="rId20"/>
    <p:sldId id="278" r:id="rId21"/>
    <p:sldId id="290" r:id="rId22"/>
    <p:sldId id="289" r:id="rId23"/>
    <p:sldId id="298" r:id="rId24"/>
    <p:sldId id="299" r:id="rId25"/>
    <p:sldId id="300" r:id="rId26"/>
    <p:sldId id="301" r:id="rId27"/>
    <p:sldId id="302" r:id="rId28"/>
    <p:sldId id="305" r:id="rId29"/>
    <p:sldId id="306" r:id="rId30"/>
    <p:sldId id="307" r:id="rId31"/>
    <p:sldId id="308" r:id="rId32"/>
    <p:sldId id="304" r:id="rId33"/>
    <p:sldId id="263" r:id="rId34"/>
    <p:sldId id="264" r:id="rId35"/>
    <p:sldId id="267" r:id="rId36"/>
    <p:sldId id="265" r:id="rId37"/>
    <p:sldId id="258"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309"/>
            <p14:sldId id="259"/>
            <p14:sldId id="272"/>
            <p14:sldId id="271"/>
            <p14:sldId id="273"/>
            <p14:sldId id="287"/>
            <p14:sldId id="288"/>
            <p14:sldId id="291"/>
            <p14:sldId id="303"/>
            <p14:sldId id="294"/>
            <p14:sldId id="295"/>
            <p14:sldId id="296"/>
            <p14:sldId id="297"/>
            <p14:sldId id="292"/>
            <p14:sldId id="293"/>
            <p14:sldId id="281"/>
            <p14:sldId id="282"/>
            <p14:sldId id="283"/>
            <p14:sldId id="280"/>
            <p14:sldId id="278"/>
            <p14:sldId id="290"/>
            <p14:sldId id="289"/>
            <p14:sldId id="298"/>
            <p14:sldId id="299"/>
            <p14:sldId id="300"/>
            <p14:sldId id="301"/>
            <p14:sldId id="302"/>
          </p14:sldIdLst>
        </p14:section>
        <p14:section name="Microservices" id="{57D65B03-B806-42D9-93D5-F9353C11E765}">
          <p14:sldIdLst>
            <p14:sldId id="305"/>
            <p14:sldId id="306"/>
            <p14:sldId id="307"/>
            <p14:sldId id="308"/>
            <p14:sldId id="304"/>
          </p14:sldIdLst>
        </p14:section>
        <p14:section name="If Time - TIPS" id="{C97FAD3E-85A0-4B77-9FAE-3F7216B36EDB}">
          <p14:sldIdLst>
            <p14:sldId id="263"/>
            <p14:sldId id="264"/>
          </p14:sldIdLst>
        </p14:section>
        <p14:section name="Wrap" id="{1E290841-B188-4842-B4AC-CC525E8F2BE8}">
          <p14:sldIdLst>
            <p14:sldId id="267"/>
            <p14:sldId id="265"/>
            <p14:sldId id="25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82626" autoAdjust="0"/>
  </p:normalViewPr>
  <p:slideViewPr>
    <p:cSldViewPr snapToGrid="0">
      <p:cViewPr varScale="1">
        <p:scale>
          <a:sx n="109" d="100"/>
          <a:sy n="109" d="100"/>
        </p:scale>
        <p:origin x="75" y="2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Feature D</a:t>
          </a:r>
        </a:p>
      </dsp:txBody>
      <dsp:txXfrm>
        <a:off x="2164759" y="2118827"/>
        <a:ext cx="1482681" cy="741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a:t>
            </a:fld>
            <a:endParaRPr lang="en-US"/>
          </a:p>
        </p:txBody>
      </p:sp>
    </p:spTree>
    <p:extLst>
      <p:ext uri="{BB962C8B-B14F-4D97-AF65-F5344CB8AC3E}">
        <p14:creationId xmlns:p14="http://schemas.microsoft.com/office/powerpoint/2010/main" val="171509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10</a:t>
            </a:fld>
            <a:endParaRPr lang="en-US"/>
          </a:p>
        </p:txBody>
      </p:sp>
    </p:spTree>
    <p:extLst>
      <p:ext uri="{BB962C8B-B14F-4D97-AF65-F5344CB8AC3E}">
        <p14:creationId xmlns:p14="http://schemas.microsoft.com/office/powerpoint/2010/main" val="409358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11</a:t>
            </a:fld>
            <a:endParaRPr lang="en-US"/>
          </a:p>
        </p:txBody>
      </p:sp>
    </p:spTree>
    <p:extLst>
      <p:ext uri="{BB962C8B-B14F-4D97-AF65-F5344CB8AC3E}">
        <p14:creationId xmlns:p14="http://schemas.microsoft.com/office/powerpoint/2010/main" val="124139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114535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174564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1/22/2018 3:01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14</a:t>
            </a:fld>
            <a:endParaRPr lang="en-US" altLang="en-US"/>
          </a:p>
        </p:txBody>
      </p:sp>
    </p:spTree>
    <p:extLst>
      <p:ext uri="{BB962C8B-B14F-4D97-AF65-F5344CB8AC3E}">
        <p14:creationId xmlns:p14="http://schemas.microsoft.com/office/powerpoint/2010/main" val="403392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15</a:t>
            </a:fld>
            <a:endParaRPr lang="en-AU"/>
          </a:p>
        </p:txBody>
      </p:sp>
    </p:spTree>
    <p:extLst>
      <p:ext uri="{BB962C8B-B14F-4D97-AF65-F5344CB8AC3E}">
        <p14:creationId xmlns:p14="http://schemas.microsoft.com/office/powerpoint/2010/main" val="4034764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16</a:t>
            </a:fld>
            <a:endParaRPr lang="en-US"/>
          </a:p>
        </p:txBody>
      </p:sp>
    </p:spTree>
    <p:extLst>
      <p:ext uri="{BB962C8B-B14F-4D97-AF65-F5344CB8AC3E}">
        <p14:creationId xmlns:p14="http://schemas.microsoft.com/office/powerpoint/2010/main" val="4171068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69333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18</a:t>
            </a:fld>
            <a:endParaRPr lang="en-US"/>
          </a:p>
        </p:txBody>
      </p:sp>
    </p:spTree>
    <p:extLst>
      <p:ext uri="{BB962C8B-B14F-4D97-AF65-F5344CB8AC3E}">
        <p14:creationId xmlns:p14="http://schemas.microsoft.com/office/powerpoint/2010/main" val="370850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1/22/2018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96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1/22/2018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14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24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21</a:t>
            </a:fld>
            <a:endParaRPr lang="en-US"/>
          </a:p>
        </p:txBody>
      </p:sp>
    </p:spTree>
    <p:extLst>
      <p:ext uri="{BB962C8B-B14F-4D97-AF65-F5344CB8AC3E}">
        <p14:creationId xmlns:p14="http://schemas.microsoft.com/office/powerpoint/2010/main" val="373746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22</a:t>
            </a:fld>
            <a:endParaRPr lang="en-AU"/>
          </a:p>
        </p:txBody>
      </p:sp>
    </p:spTree>
    <p:extLst>
      <p:ext uri="{BB962C8B-B14F-4D97-AF65-F5344CB8AC3E}">
        <p14:creationId xmlns:p14="http://schemas.microsoft.com/office/powerpoint/2010/main" val="2230341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23</a:t>
            </a:fld>
            <a:endParaRPr lang="en-US"/>
          </a:p>
        </p:txBody>
      </p:sp>
    </p:spTree>
    <p:extLst>
      <p:ext uri="{BB962C8B-B14F-4D97-AF65-F5344CB8AC3E}">
        <p14:creationId xmlns:p14="http://schemas.microsoft.com/office/powerpoint/2010/main" val="21856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75249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3526964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919729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296929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28</a:t>
            </a:fld>
            <a:endParaRPr lang="en-US"/>
          </a:p>
        </p:txBody>
      </p:sp>
    </p:spTree>
    <p:extLst>
      <p:ext uri="{BB962C8B-B14F-4D97-AF65-F5344CB8AC3E}">
        <p14:creationId xmlns:p14="http://schemas.microsoft.com/office/powerpoint/2010/main" val="1897533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29</a:t>
            </a:fld>
            <a:endParaRPr lang="en-US"/>
          </a:p>
        </p:txBody>
      </p:sp>
    </p:spTree>
    <p:extLst>
      <p:ext uri="{BB962C8B-B14F-4D97-AF65-F5344CB8AC3E}">
        <p14:creationId xmlns:p14="http://schemas.microsoft.com/office/powerpoint/2010/main" val="306823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a:t>
            </a:fld>
            <a:endParaRPr lang="en-US"/>
          </a:p>
        </p:txBody>
      </p:sp>
    </p:spTree>
    <p:extLst>
      <p:ext uri="{BB962C8B-B14F-4D97-AF65-F5344CB8AC3E}">
        <p14:creationId xmlns:p14="http://schemas.microsoft.com/office/powerpoint/2010/main" val="2880192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30</a:t>
            </a:fld>
            <a:endParaRPr lang="en-US"/>
          </a:p>
        </p:txBody>
      </p:sp>
    </p:spTree>
    <p:extLst>
      <p:ext uri="{BB962C8B-B14F-4D97-AF65-F5344CB8AC3E}">
        <p14:creationId xmlns:p14="http://schemas.microsoft.com/office/powerpoint/2010/main" val="2227168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629888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32</a:t>
            </a:fld>
            <a:endParaRPr lang="en-US"/>
          </a:p>
        </p:txBody>
      </p:sp>
    </p:spTree>
    <p:extLst>
      <p:ext uri="{BB962C8B-B14F-4D97-AF65-F5344CB8AC3E}">
        <p14:creationId xmlns:p14="http://schemas.microsoft.com/office/powerpoint/2010/main" val="3346570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920534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2494455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35</a:t>
            </a:fld>
            <a:endParaRPr lang="en-US"/>
          </a:p>
        </p:txBody>
      </p:sp>
    </p:spTree>
    <p:extLst>
      <p:ext uri="{BB962C8B-B14F-4D97-AF65-F5344CB8AC3E}">
        <p14:creationId xmlns:p14="http://schemas.microsoft.com/office/powerpoint/2010/main" val="2199295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36</a:t>
            </a:fld>
            <a:endParaRPr lang="en-US"/>
          </a:p>
        </p:txBody>
      </p:sp>
    </p:spTree>
    <p:extLst>
      <p:ext uri="{BB962C8B-B14F-4D97-AF65-F5344CB8AC3E}">
        <p14:creationId xmlns:p14="http://schemas.microsoft.com/office/powerpoint/2010/main" val="885282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37</a:t>
            </a:fld>
            <a:endParaRPr lang="en-US"/>
          </a:p>
        </p:txBody>
      </p:sp>
    </p:spTree>
    <p:extLst>
      <p:ext uri="{BB962C8B-B14F-4D97-AF65-F5344CB8AC3E}">
        <p14:creationId xmlns:p14="http://schemas.microsoft.com/office/powerpoint/2010/main" val="51976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38</a:t>
            </a:fld>
            <a:endParaRPr lang="en-US"/>
          </a:p>
        </p:txBody>
      </p:sp>
    </p:spTree>
    <p:extLst>
      <p:ext uri="{BB962C8B-B14F-4D97-AF65-F5344CB8AC3E}">
        <p14:creationId xmlns:p14="http://schemas.microsoft.com/office/powerpoint/2010/main" val="316747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4</a:t>
            </a:fld>
            <a:endParaRPr lang="en-US"/>
          </a:p>
        </p:txBody>
      </p:sp>
    </p:spTree>
    <p:extLst>
      <p:ext uri="{BB962C8B-B14F-4D97-AF65-F5344CB8AC3E}">
        <p14:creationId xmlns:p14="http://schemas.microsoft.com/office/powerpoint/2010/main" val="129488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5</a:t>
            </a:fld>
            <a:endParaRPr lang="en-US"/>
          </a:p>
        </p:txBody>
      </p:sp>
    </p:spTree>
    <p:extLst>
      <p:ext uri="{BB962C8B-B14F-4D97-AF65-F5344CB8AC3E}">
        <p14:creationId xmlns:p14="http://schemas.microsoft.com/office/powerpoint/2010/main" val="415439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1/22/2018 3:01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5233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139784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9701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 = Application </a:t>
            </a:r>
            <a:r>
              <a:rPr lang="en-US" dirty="0" err="1"/>
              <a:t>Lifecylce</a:t>
            </a:r>
            <a:r>
              <a:rPr lang="en-US" dirty="0"/>
              <a:t> Management</a:t>
            </a:r>
          </a:p>
          <a:p>
            <a:r>
              <a:rPr lang="en-US" dirty="0"/>
              <a:t>SDLC = Software Development Lifecycle Management</a:t>
            </a:r>
          </a:p>
          <a:p>
            <a:r>
              <a:rPr lang="en-US" dirty="0"/>
              <a:t>https://blogs.msdn.microsoft.com/visualstudioalmrangers/2017/01/17/alm-sdlc-and-devops-which-witch-is-which/</a:t>
            </a:r>
          </a:p>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9</a:t>
            </a:fld>
            <a:endParaRPr lang="en-US"/>
          </a:p>
        </p:txBody>
      </p:sp>
    </p:spTree>
    <p:extLst>
      <p:ext uri="{BB962C8B-B14F-4D97-AF65-F5344CB8AC3E}">
        <p14:creationId xmlns:p14="http://schemas.microsoft.com/office/powerpoint/2010/main" val="116379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3529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480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841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3540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1492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653168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8238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317763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06055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tdrv.linkedin.com/8na8bsr"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github.com/guruskil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4.png"/><Relationship Id="rId2" Type="http://schemas.openxmlformats.org/officeDocument/2006/relationships/notesSlide" Target="../notesSlides/notesSlide17.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twitter.com/itproguru" TargetMode="External"/><Relationship Id="rId11" Type="http://schemas.openxmlformats.org/officeDocument/2006/relationships/hyperlink" Target="http://github.com/guruskill/70-535" TargetMode="External"/><Relationship Id="rId5" Type="http://schemas.openxmlformats.org/officeDocument/2006/relationships/hyperlink" Target="http://linkedin.com/in/danstolts" TargetMode="External"/><Relationship Id="rId10" Type="http://schemas.openxmlformats.org/officeDocument/2006/relationships/hyperlink" Target="https://aka.ms/certup" TargetMode="External"/><Relationship Id="rId4" Type="http://schemas.openxmlformats.org/officeDocument/2006/relationships/hyperlink" Target="http://itproguru.com/join"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37.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BC5A1C-4810-4C84-855B-6AD1EB98E7B1}"/>
              </a:ext>
            </a:extLst>
          </p:cNvPr>
          <p:cNvSpPr>
            <a:spLocks noChangeArrowheads="1"/>
          </p:cNvSpPr>
          <p:nvPr/>
        </p:nvSpPr>
        <p:spPr bwMode="auto">
          <a:xfrm>
            <a:off x="2960688" y="2406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F8213FC5-8288-42FF-86D4-240F71A81272}"/>
              </a:ext>
            </a:extLst>
          </p:cNvPr>
          <p:cNvSpPr>
            <a:spLocks noChangeArrowheads="1"/>
          </p:cNvSpPr>
          <p:nvPr/>
        </p:nvSpPr>
        <p:spPr bwMode="auto">
          <a:xfrm>
            <a:off x="322049" y="878343"/>
            <a:ext cx="6161046"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Room</a:t>
            </a:r>
            <a:r>
              <a:rPr kumimoji="0" lang="en-US" altLang="en-US" sz="1600" b="0" i="0" u="none" strike="noStrike" cap="none" normalizeH="0" baseline="0" dirty="0">
                <a:ln>
                  <a:noFill/>
                </a:ln>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  Wadsworth, 21009</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WiFi</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MSFTGUEST, msevent73vi</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Content:</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hlinkClick r:id="rId3"/>
              </a:rPr>
              <a:t>https://ptdrv.linkedin.com/8na8bsr</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hlinkClick r:id="rId4"/>
              </a:rPr>
              <a:t>https://github.com/guruskill</a:t>
            </a: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  </a:t>
            </a:r>
            <a:endParaRPr kumimoji="0" lang="en-US" altLang="en-US"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103955CD-F9E2-417B-AFA0-70EB3EA7E673}"/>
              </a:ext>
            </a:extLst>
          </p:cNvPr>
          <p:cNvSpPr>
            <a:spLocks noGrp="1"/>
          </p:cNvSpPr>
          <p:nvPr>
            <p:ph type="title"/>
          </p:nvPr>
        </p:nvSpPr>
        <p:spPr>
          <a:xfrm>
            <a:off x="153389" y="177250"/>
            <a:ext cx="11732821" cy="840220"/>
          </a:xfrm>
        </p:spPr>
        <p:txBody>
          <a:bodyPr>
            <a:normAutofit/>
          </a:bodyPr>
          <a:lstStyle/>
          <a:p>
            <a:r>
              <a:rPr lang="en-US" dirty="0"/>
              <a:t>Exam 70-535</a:t>
            </a:r>
            <a:r>
              <a:rPr lang="en-US" dirty="0">
                <a:effectLst>
                  <a:outerShdw blurRad="38100" dist="38100" dir="2700000" algn="tl">
                    <a:srgbClr val="000000">
                      <a:alpha val="43137"/>
                    </a:srgbClr>
                  </a:outerShdw>
                </a:effectLst>
              </a:rPr>
              <a:t>Architecting Microsoft Azure Solutions</a:t>
            </a:r>
            <a:endParaRPr lang="en-US" dirty="0"/>
          </a:p>
        </p:txBody>
      </p:sp>
      <p:graphicFrame>
        <p:nvGraphicFramePr>
          <p:cNvPr id="10" name="Content Placeholder 9">
            <a:extLst>
              <a:ext uri="{FF2B5EF4-FFF2-40B4-BE49-F238E27FC236}">
                <a16:creationId xmlns:a16="http://schemas.microsoft.com/office/drawing/2014/main" id="{0E508CD9-F48D-4ADA-BFF7-F3D280D96C7B}"/>
              </a:ext>
            </a:extLst>
          </p:cNvPr>
          <p:cNvGraphicFramePr>
            <a:graphicFrameLocks noGrp="1"/>
          </p:cNvGraphicFramePr>
          <p:nvPr>
            <p:ph sz="half" idx="1"/>
            <p:extLst>
              <p:ext uri="{D42A27DB-BD31-4B8C-83A1-F6EECF244321}">
                <p14:modId xmlns:p14="http://schemas.microsoft.com/office/powerpoint/2010/main" val="1992770130"/>
              </p:ext>
            </p:extLst>
          </p:nvPr>
        </p:nvGraphicFramePr>
        <p:xfrm>
          <a:off x="5941102" y="2163333"/>
          <a:ext cx="5867083" cy="3439876"/>
        </p:xfrm>
        <a:graphic>
          <a:graphicData uri="http://schemas.openxmlformats.org/drawingml/2006/table">
            <a:tbl>
              <a:tblPr firstRow="1" firstCol="1" bandRow="1">
                <a:tableStyleId>{5C22544A-7EE6-4342-B048-85BDC9FD1C3A}</a:tableStyleId>
              </a:tblPr>
              <a:tblGrid>
                <a:gridCol w="1516019">
                  <a:extLst>
                    <a:ext uri="{9D8B030D-6E8A-4147-A177-3AD203B41FA5}">
                      <a16:colId xmlns:a16="http://schemas.microsoft.com/office/drawing/2014/main" val="150431079"/>
                    </a:ext>
                  </a:extLst>
                </a:gridCol>
                <a:gridCol w="3067353">
                  <a:extLst>
                    <a:ext uri="{9D8B030D-6E8A-4147-A177-3AD203B41FA5}">
                      <a16:colId xmlns:a16="http://schemas.microsoft.com/office/drawing/2014/main" val="3945521454"/>
                    </a:ext>
                  </a:extLst>
                </a:gridCol>
                <a:gridCol w="1283711">
                  <a:extLst>
                    <a:ext uri="{9D8B030D-6E8A-4147-A177-3AD203B41FA5}">
                      <a16:colId xmlns:a16="http://schemas.microsoft.com/office/drawing/2014/main" val="3505592105"/>
                    </a:ext>
                  </a:extLst>
                </a:gridCol>
              </a:tblGrid>
              <a:tr h="280536">
                <a:tc>
                  <a:txBody>
                    <a:bodyPr/>
                    <a:lstStyle/>
                    <a:p>
                      <a:pPr marL="0" marR="0" algn="ctr">
                        <a:lnSpc>
                          <a:spcPct val="107000"/>
                        </a:lnSpc>
                        <a:spcBef>
                          <a:spcPts val="0"/>
                        </a:spcBef>
                        <a:spcAft>
                          <a:spcPts val="0"/>
                        </a:spcAft>
                      </a:pPr>
                      <a:r>
                        <a:rPr lang="en-US" sz="1200">
                          <a:effectLst/>
                        </a:rPr>
                        <a:t>Time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tc>
                  <a:txBody>
                    <a:body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tc>
                  <a:txBody>
                    <a:bodyPr/>
                    <a:lstStyle/>
                    <a:p>
                      <a:pPr marL="0" marR="0" algn="ctr">
                        <a:lnSpc>
                          <a:spcPct val="107000"/>
                        </a:lnSpc>
                        <a:spcBef>
                          <a:spcPts val="0"/>
                        </a:spcBef>
                        <a:spcAft>
                          <a:spcPts val="0"/>
                        </a:spcAft>
                      </a:pPr>
                      <a:r>
                        <a:rPr lang="en-US" sz="1200">
                          <a:effectLst/>
                        </a:rPr>
                        <a:t>Speaker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tc>
                <a:extLst>
                  <a:ext uri="{0D108BD9-81ED-4DB2-BD59-A6C34878D82A}">
                    <a16:rowId xmlns:a16="http://schemas.microsoft.com/office/drawing/2014/main" val="177736977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8:30 – 9:00 AM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Breakfast, registration, setup</a:t>
                      </a:r>
                    </a:p>
                  </a:txBody>
                  <a:tcPr marL="60221" marR="60221" marT="15186" marB="15186"/>
                </a:tc>
                <a:tc hMerge="1">
                  <a:txBody>
                    <a:bodyPr/>
                    <a:lstStyle/>
                    <a:p>
                      <a:endParaRPr lang="en-US"/>
                    </a:p>
                  </a:txBody>
                  <a:tcPr/>
                </a:tc>
                <a:extLst>
                  <a:ext uri="{0D108BD9-81ED-4DB2-BD59-A6C34878D82A}">
                    <a16:rowId xmlns:a16="http://schemas.microsoft.com/office/drawing/2014/main" val="1278574935"/>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9:00 – 10:15 AM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Security &amp; Identity Solutions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4107098080"/>
                  </a:ext>
                </a:extLst>
              </a:tr>
              <a:tr h="30781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10:15 – 10:30 AM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60221" marR="60221" marT="15186" marB="15186"/>
                </a:tc>
                <a:tc hMerge="1">
                  <a:txBody>
                    <a:bodyPr/>
                    <a:lstStyle/>
                    <a:p>
                      <a:endParaRPr lang="en-US"/>
                    </a:p>
                  </a:txBody>
                  <a:tcPr/>
                </a:tc>
                <a:extLst>
                  <a:ext uri="{0D108BD9-81ED-4DB2-BD59-A6C34878D82A}">
                    <a16:rowId xmlns:a16="http://schemas.microsoft.com/office/drawing/2014/main" val="3795867663"/>
                  </a:ext>
                </a:extLst>
              </a:tr>
              <a:tr h="466324">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10:30 – 12:00 AM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Solutions using Platform Services, </a:t>
                      </a:r>
                      <a:r>
                        <a:rPr lang="en-US" sz="1400" kern="1200" dirty="0" err="1">
                          <a:solidFill>
                            <a:schemeClr val="dk1"/>
                          </a:solidFill>
                          <a:effectLst/>
                          <a:latin typeface="+mn-lt"/>
                          <a:ea typeface="+mn-ea"/>
                          <a:cs typeface="+mn-cs"/>
                        </a:rPr>
                        <a:t>pt</a:t>
                      </a:r>
                      <a:r>
                        <a:rPr lang="en-US" sz="1400" kern="1200" dirty="0">
                          <a:solidFill>
                            <a:schemeClr val="dk1"/>
                          </a:solidFill>
                          <a:effectLst/>
                          <a:latin typeface="+mn-lt"/>
                          <a:ea typeface="+mn-ea"/>
                          <a:cs typeface="+mn-cs"/>
                        </a:rPr>
                        <a:t> 1</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543961611"/>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12:00 – 1:00 PM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Lunch &amp; Labs</a:t>
                      </a:r>
                    </a:p>
                  </a:txBody>
                  <a:tcPr marL="60221" marR="60221" marT="15186" marB="15186"/>
                </a:tc>
                <a:tc hMerge="1">
                  <a:txBody>
                    <a:bodyPr/>
                    <a:lstStyle/>
                    <a:p>
                      <a:endParaRPr lang="en-US"/>
                    </a:p>
                  </a:txBody>
                  <a:tcPr/>
                </a:tc>
                <a:extLst>
                  <a:ext uri="{0D108BD9-81ED-4DB2-BD59-A6C34878D82A}">
                    <a16:rowId xmlns:a16="http://schemas.microsoft.com/office/drawing/2014/main" val="2334962994"/>
                  </a:ext>
                </a:extLst>
              </a:tr>
              <a:tr h="466324">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1:00 – 2:00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Solutions using Platform Services, </a:t>
                      </a:r>
                      <a:r>
                        <a:rPr lang="en-US" sz="1400" kern="1200" dirty="0" err="1">
                          <a:solidFill>
                            <a:schemeClr val="dk1"/>
                          </a:solidFill>
                          <a:effectLst/>
                          <a:latin typeface="+mn-lt"/>
                          <a:ea typeface="+mn-ea"/>
                          <a:cs typeface="+mn-cs"/>
                        </a:rPr>
                        <a:t>pt</a:t>
                      </a:r>
                      <a:r>
                        <a:rPr lang="en-US" sz="1400" kern="1200" dirty="0">
                          <a:solidFill>
                            <a:schemeClr val="dk1"/>
                          </a:solidFill>
                          <a:effectLst/>
                          <a:latin typeface="+mn-lt"/>
                          <a:ea typeface="+mn-ea"/>
                          <a:cs typeface="+mn-cs"/>
                        </a:rPr>
                        <a:t> 2</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60221" marR="60221" marT="15186" marB="15186"/>
                </a:tc>
                <a:extLst>
                  <a:ext uri="{0D108BD9-81ED-4DB2-BD59-A6C34878D82A}">
                    <a16:rowId xmlns:a16="http://schemas.microsoft.com/office/drawing/2014/main" val="1301065520"/>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2:00 – 3:15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for Operations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59264634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3:15 – 3:30 PM</a:t>
                      </a:r>
                    </a:p>
                  </a:txBody>
                  <a:tcPr marL="60221" marR="60221" marT="15186" marB="15186"/>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60221" marR="60221" marT="15186" marB="15186"/>
                </a:tc>
                <a:tc hMerge="1">
                  <a:txBody>
                    <a:bodyPr/>
                    <a:lstStyle/>
                    <a:p>
                      <a:endParaRPr lang="en-US"/>
                    </a:p>
                  </a:txBody>
                  <a:tcPr/>
                </a:tc>
                <a:extLst>
                  <a:ext uri="{0D108BD9-81ED-4DB2-BD59-A6C34878D82A}">
                    <a16:rowId xmlns:a16="http://schemas.microsoft.com/office/drawing/2014/main" val="107716177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3:30 – 4:00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Introduce Hands-on Labs</a:t>
                      </a:r>
                    </a:p>
                  </a:txBody>
                  <a:tcPr marL="60221" marR="60221" marT="15186" marB="15186"/>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2309675962"/>
                  </a:ext>
                </a:extLst>
              </a:tr>
              <a:tr h="271121">
                <a:tc>
                  <a:txBody>
                    <a:bodyPr/>
                    <a:lstStyle/>
                    <a:p>
                      <a:pPr marL="0" marR="0" algn="ctr" defTabSz="914400" rtl="0" eaLnBrk="1" latinLnBrk="0" hangingPunct="1">
                        <a:lnSpc>
                          <a:spcPct val="107000"/>
                        </a:lnSpc>
                        <a:spcBef>
                          <a:spcPts val="0"/>
                        </a:spcBef>
                        <a:spcAft>
                          <a:spcPts val="0"/>
                        </a:spcAft>
                      </a:pPr>
                      <a:r>
                        <a:rPr lang="en-US" sz="1400" b="1" kern="1200" dirty="0">
                          <a:solidFill>
                            <a:schemeClr val="lt1"/>
                          </a:solidFill>
                          <a:effectLst/>
                          <a:latin typeface="+mn-lt"/>
                          <a:ea typeface="+mn-ea"/>
                          <a:cs typeface="+mn-cs"/>
                        </a:rPr>
                        <a:t>4:00 – 5:00 PM</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Open Q&amp;A, Continue Labs</a:t>
                      </a:r>
                    </a:p>
                  </a:txBody>
                  <a:tcPr marL="60221" marR="60221" marT="15186" marB="15186"/>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John Ferrari</a:t>
                      </a:r>
                    </a:p>
                  </a:txBody>
                  <a:tcPr marL="60221" marR="60221" marT="15186" marB="15186"/>
                </a:tc>
                <a:extLst>
                  <a:ext uri="{0D108BD9-81ED-4DB2-BD59-A6C34878D82A}">
                    <a16:rowId xmlns:a16="http://schemas.microsoft.com/office/drawing/2014/main" val="4216081526"/>
                  </a:ext>
                </a:extLst>
              </a:tr>
            </a:tbl>
          </a:graphicData>
        </a:graphic>
      </p:graphicFrame>
      <p:graphicFrame>
        <p:nvGraphicFramePr>
          <p:cNvPr id="9" name="Table 8">
            <a:extLst>
              <a:ext uri="{FF2B5EF4-FFF2-40B4-BE49-F238E27FC236}">
                <a16:creationId xmlns:a16="http://schemas.microsoft.com/office/drawing/2014/main" id="{3E6C1986-EFE8-40FA-BE1E-2E04531E695F}"/>
              </a:ext>
            </a:extLst>
          </p:cNvPr>
          <p:cNvGraphicFramePr>
            <a:graphicFrameLocks noGrp="1"/>
          </p:cNvGraphicFramePr>
          <p:nvPr>
            <p:extLst>
              <p:ext uri="{D42A27DB-BD31-4B8C-83A1-F6EECF244321}">
                <p14:modId xmlns:p14="http://schemas.microsoft.com/office/powerpoint/2010/main" val="2820467328"/>
              </p:ext>
            </p:extLst>
          </p:nvPr>
        </p:nvGraphicFramePr>
        <p:xfrm>
          <a:off x="259830" y="2170099"/>
          <a:ext cx="5501389" cy="3764345"/>
        </p:xfrm>
        <a:graphic>
          <a:graphicData uri="http://schemas.openxmlformats.org/drawingml/2006/table">
            <a:tbl>
              <a:tblPr firstRow="1" firstCol="1" bandRow="1">
                <a:tableStyleId>{5C22544A-7EE6-4342-B048-85BDC9FD1C3A}</a:tableStyleId>
              </a:tblPr>
              <a:tblGrid>
                <a:gridCol w="1469549">
                  <a:extLst>
                    <a:ext uri="{9D8B030D-6E8A-4147-A177-3AD203B41FA5}">
                      <a16:colId xmlns:a16="http://schemas.microsoft.com/office/drawing/2014/main" val="4175684789"/>
                    </a:ext>
                  </a:extLst>
                </a:gridCol>
                <a:gridCol w="2833558">
                  <a:extLst>
                    <a:ext uri="{9D8B030D-6E8A-4147-A177-3AD203B41FA5}">
                      <a16:colId xmlns:a16="http://schemas.microsoft.com/office/drawing/2014/main" val="1461180872"/>
                    </a:ext>
                  </a:extLst>
                </a:gridCol>
                <a:gridCol w="1198282">
                  <a:extLst>
                    <a:ext uri="{9D8B030D-6E8A-4147-A177-3AD203B41FA5}">
                      <a16:colId xmlns:a16="http://schemas.microsoft.com/office/drawing/2014/main" val="1911928638"/>
                    </a:ext>
                  </a:extLst>
                </a:gridCol>
              </a:tblGrid>
              <a:tr h="274320">
                <a:tc>
                  <a:txBody>
                    <a:bodyPr/>
                    <a:lstStyle/>
                    <a:p>
                      <a:pPr marL="0" marR="0" algn="ctr">
                        <a:lnSpc>
                          <a:spcPct val="107000"/>
                        </a:lnSpc>
                        <a:spcBef>
                          <a:spcPts val="0"/>
                        </a:spcBef>
                        <a:spcAft>
                          <a:spcPts val="0"/>
                        </a:spcAft>
                      </a:pPr>
                      <a:r>
                        <a:rPr lang="en-US" sz="1400" dirty="0">
                          <a:effectLst/>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tc>
                  <a:txBody>
                    <a:bodyPr/>
                    <a:lstStyle/>
                    <a:p>
                      <a:pPr marL="0" marR="0" algn="ctr">
                        <a:lnSpc>
                          <a:spcPct val="107000"/>
                        </a:lnSpc>
                        <a:spcBef>
                          <a:spcPts val="0"/>
                        </a:spcBef>
                        <a:spcAft>
                          <a:spcPts val="0"/>
                        </a:spcAft>
                      </a:pPr>
                      <a:r>
                        <a:rPr lang="en-US" sz="1400">
                          <a:effectLst/>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tc>
                  <a:txBody>
                    <a:bodyPr/>
                    <a:lstStyle/>
                    <a:p>
                      <a:pPr marL="0" marR="0" algn="ctr">
                        <a:lnSpc>
                          <a:spcPct val="107000"/>
                        </a:lnSpc>
                        <a:spcBef>
                          <a:spcPts val="0"/>
                        </a:spcBef>
                        <a:spcAft>
                          <a:spcPts val="0"/>
                        </a:spcAft>
                      </a:pPr>
                      <a:r>
                        <a:rPr lang="en-US" sz="1400">
                          <a:effectLst/>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tc>
                <a:extLst>
                  <a:ext uri="{0D108BD9-81ED-4DB2-BD59-A6C34878D82A}">
                    <a16:rowId xmlns:a16="http://schemas.microsoft.com/office/drawing/2014/main" val="4179354093"/>
                  </a:ext>
                </a:extLst>
              </a:tr>
              <a:tr h="94053">
                <a:tc>
                  <a:txBody>
                    <a:bodyPr/>
                    <a:lstStyle/>
                    <a:p>
                      <a:pPr marL="0" marR="0" algn="ctr">
                        <a:lnSpc>
                          <a:spcPct val="107000"/>
                        </a:lnSpc>
                        <a:spcBef>
                          <a:spcPts val="0"/>
                        </a:spcBef>
                        <a:spcAft>
                          <a:spcPts val="0"/>
                        </a:spcAft>
                      </a:pPr>
                      <a:r>
                        <a:rPr lang="en-US" sz="1400" dirty="0">
                          <a:effectLst/>
                        </a:rPr>
                        <a:t>8:30 – 9:00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dirty="0">
                          <a:effectLst/>
                        </a:rPr>
                        <a:t>Breakfast, registration, setup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hMerge="1">
                  <a:txBody>
                    <a:bodyPr/>
                    <a:lstStyle/>
                    <a:p>
                      <a:endParaRPr lang="en-US"/>
                    </a:p>
                  </a:txBody>
                  <a:tcPr/>
                </a:tc>
                <a:extLst>
                  <a:ext uri="{0D108BD9-81ED-4DB2-BD59-A6C34878D82A}">
                    <a16:rowId xmlns:a16="http://schemas.microsoft.com/office/drawing/2014/main" val="2469522299"/>
                  </a:ext>
                </a:extLst>
              </a:tr>
              <a:tr h="0">
                <a:tc>
                  <a:txBody>
                    <a:bodyPr/>
                    <a:lstStyle/>
                    <a:p>
                      <a:pPr marL="0" marR="0" algn="ctr">
                        <a:lnSpc>
                          <a:spcPct val="107000"/>
                        </a:lnSpc>
                        <a:spcBef>
                          <a:spcPts val="0"/>
                        </a:spcBef>
                        <a:spcAft>
                          <a:spcPts val="0"/>
                        </a:spcAft>
                      </a:pPr>
                      <a:r>
                        <a:rPr lang="en-US" sz="1400" dirty="0">
                          <a:effectLst/>
                        </a:rPr>
                        <a:t>9:00 – 9:15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2959229963"/>
                  </a:ext>
                </a:extLst>
              </a:tr>
              <a:tr h="0">
                <a:tc>
                  <a:txBody>
                    <a:bodyPr/>
                    <a:lstStyle/>
                    <a:p>
                      <a:pPr marL="0" marR="0" algn="ctr">
                        <a:lnSpc>
                          <a:spcPct val="107000"/>
                        </a:lnSpc>
                        <a:spcBef>
                          <a:spcPts val="0"/>
                        </a:spcBef>
                        <a:spcAft>
                          <a:spcPts val="0"/>
                        </a:spcAft>
                      </a:pPr>
                      <a:r>
                        <a:rPr lang="en-US" sz="1400" dirty="0">
                          <a:effectLst/>
                        </a:rPr>
                        <a:t>9:15 – 10:15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Becoming a Cloud Architect &amp; DevOps</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1271444396"/>
                  </a:ext>
                </a:extLst>
              </a:tr>
              <a:tr h="0">
                <a:tc>
                  <a:txBody>
                    <a:bodyPr/>
                    <a:lstStyle/>
                    <a:p>
                      <a:pPr marL="0" marR="0" algn="ctr">
                        <a:lnSpc>
                          <a:spcPct val="107000"/>
                        </a:lnSpc>
                        <a:spcBef>
                          <a:spcPts val="0"/>
                        </a:spcBef>
                        <a:spcAft>
                          <a:spcPts val="0"/>
                        </a:spcAft>
                      </a:pPr>
                      <a:r>
                        <a:rPr lang="en-US" sz="1400" dirty="0">
                          <a:effectLst/>
                        </a:rPr>
                        <a:t>10:15 – 10:30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73025" marR="73025" marT="18415" marB="18415"/>
                </a:tc>
                <a:tc hMerge="1">
                  <a:txBody>
                    <a:bodyPr/>
                    <a:lstStyle/>
                    <a:p>
                      <a:endParaRPr lang="en-US"/>
                    </a:p>
                  </a:txBody>
                  <a:tcPr/>
                </a:tc>
                <a:extLst>
                  <a:ext uri="{0D108BD9-81ED-4DB2-BD59-A6C34878D82A}">
                    <a16:rowId xmlns:a16="http://schemas.microsoft.com/office/drawing/2014/main" val="180956455"/>
                  </a:ext>
                </a:extLst>
              </a:tr>
              <a:tr h="0">
                <a:tc>
                  <a:txBody>
                    <a:bodyPr/>
                    <a:lstStyle/>
                    <a:p>
                      <a:pPr marL="0" marR="0" algn="ctr">
                        <a:lnSpc>
                          <a:spcPct val="107000"/>
                        </a:lnSpc>
                        <a:spcBef>
                          <a:spcPts val="0"/>
                        </a:spcBef>
                        <a:spcAft>
                          <a:spcPts val="0"/>
                        </a:spcAft>
                      </a:pPr>
                      <a:r>
                        <a:rPr lang="en-US" sz="1400" dirty="0">
                          <a:effectLst/>
                        </a:rPr>
                        <a:t>10:30 – 11:30 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Compute Infrastructure</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Michael Krout</a:t>
                      </a:r>
                    </a:p>
                  </a:txBody>
                  <a:tcPr marL="73025" marR="73025" marT="18415" marB="18415"/>
                </a:tc>
                <a:extLst>
                  <a:ext uri="{0D108BD9-81ED-4DB2-BD59-A6C34878D82A}">
                    <a16:rowId xmlns:a16="http://schemas.microsoft.com/office/drawing/2014/main" val="1967849935"/>
                  </a:ext>
                </a:extLst>
              </a:tr>
              <a:tr h="0">
                <a:tc>
                  <a:txBody>
                    <a:bodyPr/>
                    <a:lstStyle/>
                    <a:p>
                      <a:pPr marL="0" marR="0" algn="ctr">
                        <a:lnSpc>
                          <a:spcPct val="107000"/>
                        </a:lnSpc>
                        <a:spcBef>
                          <a:spcPts val="0"/>
                        </a:spcBef>
                        <a:spcAft>
                          <a:spcPts val="0"/>
                        </a:spcAft>
                      </a:pPr>
                      <a:r>
                        <a:rPr lang="en-US" sz="1400" dirty="0">
                          <a:effectLst/>
                        </a:rPr>
                        <a:t>11:30 – 12:30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Data Implementation</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2253729830"/>
                  </a:ext>
                </a:extLst>
              </a:tr>
              <a:tr h="0">
                <a:tc>
                  <a:txBody>
                    <a:bodyPr/>
                    <a:lstStyle/>
                    <a:p>
                      <a:pPr marL="0" marR="0" algn="ctr">
                        <a:lnSpc>
                          <a:spcPct val="107000"/>
                        </a:lnSpc>
                        <a:spcBef>
                          <a:spcPts val="0"/>
                        </a:spcBef>
                        <a:spcAft>
                          <a:spcPts val="0"/>
                        </a:spcAft>
                      </a:pPr>
                      <a:r>
                        <a:rPr lang="en-US" sz="1400" dirty="0">
                          <a:effectLst/>
                        </a:rPr>
                        <a:t>12:30 – 1:30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Lunch &amp; Labs</a:t>
                      </a:r>
                    </a:p>
                  </a:txBody>
                  <a:tcPr marL="73025" marR="73025" marT="18415" marB="18415"/>
                </a:tc>
                <a:tc hMerge="1">
                  <a:txBody>
                    <a:bodyPr/>
                    <a:lstStyle/>
                    <a:p>
                      <a:endParaRPr lang="en-US"/>
                    </a:p>
                  </a:txBody>
                  <a:tcPr/>
                </a:tc>
                <a:extLst>
                  <a:ext uri="{0D108BD9-81ED-4DB2-BD59-A6C34878D82A}">
                    <a16:rowId xmlns:a16="http://schemas.microsoft.com/office/drawing/2014/main" val="2940681861"/>
                  </a:ext>
                </a:extLst>
              </a:tr>
              <a:tr h="0">
                <a:tc>
                  <a:txBody>
                    <a:bodyPr/>
                    <a:lstStyle/>
                    <a:p>
                      <a:pPr marL="0" marR="0" algn="ctr">
                        <a:lnSpc>
                          <a:spcPct val="107000"/>
                        </a:lnSpc>
                        <a:spcBef>
                          <a:spcPts val="0"/>
                        </a:spcBef>
                        <a:spcAft>
                          <a:spcPts val="0"/>
                        </a:spcAft>
                      </a:pPr>
                      <a:r>
                        <a:rPr lang="en-US" sz="1400" dirty="0">
                          <a:effectLst/>
                        </a:rPr>
                        <a:t>1:30 – 3:15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Design Network Implementation</a:t>
                      </a:r>
                    </a:p>
                  </a:txBody>
                  <a:tcPr marL="73025" marR="73025" marT="18415" marB="18415"/>
                </a:tc>
                <a:tc>
                  <a:txBody>
                    <a:bodyPr/>
                    <a:lstStyle/>
                    <a:p>
                      <a:pPr marL="0" marR="0">
                        <a:lnSpc>
                          <a:spcPct val="107000"/>
                        </a:lnSpc>
                        <a:spcBef>
                          <a:spcPts val="0"/>
                        </a:spcBef>
                        <a:spcAft>
                          <a:spcPts val="0"/>
                        </a:spcAft>
                      </a:pPr>
                      <a:r>
                        <a:rPr lang="en-US" sz="1400" kern="120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1245569522"/>
                  </a:ext>
                </a:extLst>
              </a:tr>
              <a:tr h="0">
                <a:tc>
                  <a:txBody>
                    <a:bodyPr/>
                    <a:lstStyle/>
                    <a:p>
                      <a:pPr marL="0" marR="0" algn="ctr">
                        <a:lnSpc>
                          <a:spcPct val="107000"/>
                        </a:lnSpc>
                        <a:spcBef>
                          <a:spcPts val="0"/>
                        </a:spcBef>
                        <a:spcAft>
                          <a:spcPts val="0"/>
                        </a:spcAft>
                      </a:pPr>
                      <a:r>
                        <a:rPr lang="en-US" sz="1400" dirty="0">
                          <a:effectLst/>
                        </a:rPr>
                        <a:t>3:15 – 3:30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gridSpan="2">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Break</a:t>
                      </a:r>
                    </a:p>
                  </a:txBody>
                  <a:tcPr marL="73025" marR="73025" marT="18415" marB="18415"/>
                </a:tc>
                <a:tc hMerge="1">
                  <a:txBody>
                    <a:bodyPr/>
                    <a:lstStyle/>
                    <a:p>
                      <a:endParaRPr lang="en-US"/>
                    </a:p>
                  </a:txBody>
                  <a:tcPr/>
                </a:tc>
                <a:extLst>
                  <a:ext uri="{0D108BD9-81ED-4DB2-BD59-A6C34878D82A}">
                    <a16:rowId xmlns:a16="http://schemas.microsoft.com/office/drawing/2014/main" val="1147355969"/>
                  </a:ext>
                </a:extLst>
              </a:tr>
              <a:tr h="0">
                <a:tc>
                  <a:txBody>
                    <a:bodyPr/>
                    <a:lstStyle/>
                    <a:p>
                      <a:pPr marL="0" marR="0" algn="ctr">
                        <a:lnSpc>
                          <a:spcPct val="107000"/>
                        </a:lnSpc>
                        <a:spcBef>
                          <a:spcPts val="0"/>
                        </a:spcBef>
                        <a:spcAft>
                          <a:spcPts val="0"/>
                        </a:spcAft>
                      </a:pPr>
                      <a:r>
                        <a:rPr lang="en-US" sz="1400" dirty="0">
                          <a:effectLst/>
                        </a:rPr>
                        <a:t>3:30 – 4:00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Tips and Architecting Solutions for your Company</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Dan Stolts</a:t>
                      </a:r>
                    </a:p>
                  </a:txBody>
                  <a:tcPr marL="73025" marR="73025" marT="18415" marB="18415"/>
                </a:tc>
                <a:extLst>
                  <a:ext uri="{0D108BD9-81ED-4DB2-BD59-A6C34878D82A}">
                    <a16:rowId xmlns:a16="http://schemas.microsoft.com/office/drawing/2014/main" val="966923279"/>
                  </a:ext>
                </a:extLst>
              </a:tr>
              <a:tr h="0">
                <a:tc>
                  <a:txBody>
                    <a:bodyPr/>
                    <a:lstStyle/>
                    <a:p>
                      <a:pPr marL="0" marR="0" algn="ctr">
                        <a:lnSpc>
                          <a:spcPct val="107000"/>
                        </a:lnSpc>
                        <a:spcBef>
                          <a:spcPts val="0"/>
                        </a:spcBef>
                        <a:spcAft>
                          <a:spcPts val="0"/>
                        </a:spcAft>
                      </a:pPr>
                      <a:r>
                        <a:rPr lang="en-US" sz="1400" dirty="0">
                          <a:effectLst/>
                        </a:rPr>
                        <a:t>4:00 – 5:00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Introduce Labs; Open Q&amp;A, Continue Labs</a:t>
                      </a:r>
                    </a:p>
                  </a:txBody>
                  <a:tcPr marL="73025" marR="73025" marT="18415" marB="18415"/>
                </a:tc>
                <a:tc>
                  <a:txBody>
                    <a:bodyPr/>
                    <a:lstStyle/>
                    <a:p>
                      <a:pPr marL="0" marR="0">
                        <a:lnSpc>
                          <a:spcPct val="107000"/>
                        </a:lnSpc>
                        <a:spcBef>
                          <a:spcPts val="0"/>
                        </a:spcBef>
                        <a:spcAft>
                          <a:spcPts val="0"/>
                        </a:spcAft>
                      </a:pPr>
                      <a:r>
                        <a:rPr lang="en-US" sz="1400" kern="1200" dirty="0">
                          <a:solidFill>
                            <a:schemeClr val="dk1"/>
                          </a:solidFill>
                          <a:effectLst/>
                          <a:latin typeface="+mn-lt"/>
                          <a:ea typeface="+mn-ea"/>
                          <a:cs typeface="+mn-cs"/>
                        </a:rPr>
                        <a:t>John Ferrari</a:t>
                      </a:r>
                    </a:p>
                  </a:txBody>
                  <a:tcPr marL="73025" marR="73025" marT="18415" marB="18415"/>
                </a:tc>
                <a:extLst>
                  <a:ext uri="{0D108BD9-81ED-4DB2-BD59-A6C34878D82A}">
                    <a16:rowId xmlns:a16="http://schemas.microsoft.com/office/drawing/2014/main" val="2351582022"/>
                  </a:ext>
                </a:extLst>
              </a:tr>
            </a:tbl>
          </a:graphicData>
        </a:graphic>
      </p:graphicFrame>
      <p:sp>
        <p:nvSpPr>
          <p:cNvPr id="11" name="Rectangle 1">
            <a:extLst>
              <a:ext uri="{FF2B5EF4-FFF2-40B4-BE49-F238E27FC236}">
                <a16:creationId xmlns:a16="http://schemas.microsoft.com/office/drawing/2014/main" id="{EE0FF9D7-FBE4-4C26-BCCC-AD4FC1577C85}"/>
              </a:ext>
            </a:extLst>
          </p:cNvPr>
          <p:cNvSpPr>
            <a:spLocks noChangeArrowheads="1"/>
          </p:cNvSpPr>
          <p:nvPr/>
        </p:nvSpPr>
        <p:spPr bwMode="auto">
          <a:xfrm>
            <a:off x="5158968" y="1655222"/>
            <a:ext cx="4655954" cy="81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528"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Day 2:  Tuesday, January 23, 2017</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49764E9-3396-47DE-99A9-40C524D1134C}"/>
              </a:ext>
            </a:extLst>
          </p:cNvPr>
          <p:cNvSpPr/>
          <p:nvPr/>
        </p:nvSpPr>
        <p:spPr>
          <a:xfrm>
            <a:off x="215140" y="1871155"/>
            <a:ext cx="3295902" cy="369332"/>
          </a:xfrm>
          <a:prstGeom prst="rect">
            <a:avLst/>
          </a:prstGeom>
        </p:spPr>
        <p:txBody>
          <a:bodyPr wrap="none">
            <a:spAutoFit/>
          </a:bodyPr>
          <a:lstStyle/>
          <a:p>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January 22, 2017</a:t>
            </a:r>
            <a:endParaRPr lang="en-US" dirty="0"/>
          </a:p>
        </p:txBody>
      </p:sp>
    </p:spTree>
    <p:extLst>
      <p:ext uri="{BB962C8B-B14F-4D97-AF65-F5344CB8AC3E}">
        <p14:creationId xmlns:p14="http://schemas.microsoft.com/office/powerpoint/2010/main" val="292596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p:txBody>
          <a:bodyPr/>
          <a:lstStyle/>
          <a:p>
            <a:r>
              <a:rPr lang="en-US" dirty="0"/>
              <a:t>Systems 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idx="1"/>
          </p:nvPr>
        </p:nvSpPr>
        <p:spPr/>
        <p:txBody>
          <a:bodyPr/>
          <a:lstStyle/>
          <a:p>
            <a:r>
              <a:rPr lang="en-US" dirty="0"/>
              <a:t>Highly Scalable</a:t>
            </a:r>
          </a:p>
          <a:p>
            <a:r>
              <a:rPr lang="en-US" dirty="0"/>
              <a:t>Highly Resilient</a:t>
            </a:r>
          </a:p>
          <a:p>
            <a:r>
              <a:rPr lang="en-US" dirty="0"/>
              <a:t>Highly Performant </a:t>
            </a:r>
          </a:p>
          <a:p>
            <a:r>
              <a:rPr lang="en-US" dirty="0"/>
              <a:t>Right Sized</a:t>
            </a:r>
          </a:p>
          <a:p>
            <a:r>
              <a:rPr lang="en-US" dirty="0"/>
              <a:t>Fully Automated</a:t>
            </a:r>
          </a:p>
          <a:p>
            <a:r>
              <a:rPr lang="en-US" dirty="0"/>
              <a:t>CI/CD  - Continuous Integration/ Continuous Deployment</a:t>
            </a:r>
          </a:p>
          <a:p>
            <a:r>
              <a:rPr lang="en-US" dirty="0"/>
              <a:t>Much, Much More!!!</a:t>
            </a:r>
          </a:p>
          <a:p>
            <a:endParaRPr lang="en-US" dirty="0"/>
          </a:p>
        </p:txBody>
      </p:sp>
    </p:spTree>
    <p:extLst>
      <p:ext uri="{BB962C8B-B14F-4D97-AF65-F5344CB8AC3E}">
        <p14:creationId xmlns:p14="http://schemas.microsoft.com/office/powerpoint/2010/main" val="311471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Dan Stolts - Author</a:t>
            </a:r>
          </a:p>
          <a:p>
            <a:r>
              <a:rPr lang="en-US" sz="2400" dirty="0"/>
              <a:t>Chief Technology Strategist, Microsoft</a:t>
            </a:r>
          </a:p>
          <a:p>
            <a:r>
              <a:rPr lang="en-US" sz="2400" dirty="0">
                <a:hlinkClick r:id="rId3"/>
              </a:rPr>
              <a:t>http://ITProGuru.com</a:t>
            </a:r>
            <a:endParaRPr lang="en-US" sz="2400" dirty="0"/>
          </a:p>
          <a:p>
            <a:r>
              <a:rPr lang="en-US" sz="2400" dirty="0">
                <a:hlinkClick r:id="rId4"/>
              </a:rPr>
              <a:t>http://ITProGuru.com/join</a:t>
            </a:r>
            <a:endParaRPr lang="en-US" sz="2400" dirty="0"/>
          </a:p>
          <a:p>
            <a:r>
              <a:rPr lang="en-US" sz="2400" dirty="0">
                <a:hlinkClick r:id="rId5"/>
              </a:rPr>
              <a:t>http://LinkedIn.com/in/danstolts</a:t>
            </a:r>
            <a:r>
              <a:rPr lang="en-US" sz="2400" dirty="0"/>
              <a:t>  </a:t>
            </a:r>
          </a:p>
          <a:p>
            <a:r>
              <a:rPr lang="en-US" sz="2400" dirty="0"/>
              <a:t>ITProGuru@Microsoft.com</a:t>
            </a:r>
          </a:p>
          <a:p>
            <a:r>
              <a:rPr lang="en-US" sz="2400" dirty="0">
                <a:hlinkClick r:id="rId6"/>
              </a:rPr>
              <a:t>@ITProGuru</a:t>
            </a:r>
            <a:endParaRPr lang="en-US" sz="2400" dirty="0"/>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t>Microsoft Virtual Academy</a:t>
            </a:r>
          </a:p>
        </p:txBody>
      </p:sp>
      <p:sp>
        <p:nvSpPr>
          <p:cNvPr id="9" name="Decagon 8"/>
          <p:cNvSpPr/>
          <p:nvPr/>
        </p:nvSpPr>
        <p:spPr>
          <a:xfrm>
            <a:off x="599521" y="5671279"/>
            <a:ext cx="6097311" cy="1032896"/>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Join…</a:t>
            </a:r>
          </a:p>
          <a:p>
            <a:pPr algn="ctr"/>
            <a:r>
              <a:rPr lang="en-US" sz="3600" b="1" dirty="0">
                <a:solidFill>
                  <a:srgbClr val="0070C0"/>
                </a:solidFill>
              </a:rPr>
              <a:t>ITProGuru.com/Join</a:t>
            </a:r>
            <a:endParaRPr lang="en-US" sz="3600" dirty="0">
              <a:solidFill>
                <a:srgbClr val="0070C0"/>
              </a:solidFill>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375923" y="3677265"/>
            <a:ext cx="469207" cy="646331"/>
          </a:xfrm>
          <a:prstGeom prst="rect">
            <a:avLst/>
          </a:prstGeom>
          <a:solidFill>
            <a:schemeClr val="tx1"/>
          </a:solidFill>
        </p:spPr>
        <p:txBody>
          <a:bodyPr wrap="square" rtlCol="0">
            <a:spAutoFit/>
          </a:bodyPr>
          <a:lstStyle/>
          <a:p>
            <a:r>
              <a:rPr lang="en-US" sz="3600" dirty="0">
                <a:solidFill>
                  <a:schemeClr val="bg1"/>
                </a:solidFill>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456526" y="4434348"/>
            <a:ext cx="363792" cy="45720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503742" y="4513642"/>
            <a:ext cx="265189" cy="338577"/>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AF03C0F7-DFC4-454D-938A-20366EA422AE}"/>
              </a:ext>
            </a:extLst>
          </p:cNvPr>
          <p:cNvSpPr/>
          <p:nvPr/>
        </p:nvSpPr>
        <p:spPr>
          <a:xfrm>
            <a:off x="238092" y="4810099"/>
            <a:ext cx="4981300" cy="923330"/>
          </a:xfrm>
          <a:prstGeom prst="rect">
            <a:avLst/>
          </a:prstGeom>
        </p:spPr>
        <p:txBody>
          <a:bodyPr wrap="none">
            <a:spAutoFit/>
          </a:bodyPr>
          <a:lstStyle/>
          <a:p>
            <a:r>
              <a:rPr lang="en-US" dirty="0"/>
              <a:t>Program Home: </a:t>
            </a:r>
            <a:r>
              <a:rPr lang="en-US" dirty="0">
                <a:hlinkClick r:id="rId10"/>
              </a:rPr>
              <a:t>https://aka.ms/certup</a:t>
            </a:r>
            <a:endParaRPr lang="en-US" dirty="0"/>
          </a:p>
          <a:p>
            <a:r>
              <a:rPr lang="en-US" dirty="0"/>
              <a:t>Content Home: </a:t>
            </a:r>
            <a:r>
              <a:rPr lang="en-US" dirty="0">
                <a:hlinkClick r:id="rId11"/>
              </a:rPr>
              <a:t>http://github.com/guruskill/70-535</a:t>
            </a:r>
            <a:endParaRPr lang="en-US" dirty="0"/>
          </a:p>
          <a:p>
            <a:endParaRPr lang="en-US" dirty="0"/>
          </a:p>
        </p:txBody>
      </p:sp>
    </p:spTree>
    <p:extLst>
      <p:ext uri="{BB962C8B-B14F-4D97-AF65-F5344CB8AC3E}">
        <p14:creationId xmlns:p14="http://schemas.microsoft.com/office/powerpoint/2010/main" val="338295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47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6705599" y="400301"/>
            <a:ext cx="5165263" cy="2080240"/>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19" y="1651819"/>
            <a:ext cx="6779341" cy="4217169"/>
          </a:xfrm>
        </p:spPr>
        <p:txBody>
          <a:bodyPr/>
          <a:lstStyle/>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sz="2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p>
        </p:txBody>
      </p:sp>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p>
        </p:txBody>
      </p:sp>
    </p:spTree>
    <p:extLst>
      <p:ext uri="{BB962C8B-B14F-4D97-AF65-F5344CB8AC3E}">
        <p14:creationId xmlns:p14="http://schemas.microsoft.com/office/powerpoint/2010/main" val="2007688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a:t>Impediments</a:t>
            </a:r>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this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normAutofit fontScale="90000"/>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159477"/>
            <a:ext cx="11016343" cy="738852"/>
          </a:xfrm>
        </p:spPr>
        <p:txBody>
          <a:bodyPr>
            <a:normAutofit/>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0070C0"/>
                </a:solidFill>
              </a:rPr>
              <a:t>Split </a:t>
            </a:r>
            <a:r>
              <a:rPr lang="en-US" sz="2400" b="1" i="1" dirty="0">
                <a:solidFill>
                  <a:srgbClr val="0070C0"/>
                </a:solidFill>
              </a:rPr>
              <a:t>Services</a:t>
            </a:r>
            <a:r>
              <a:rPr lang="en-US" sz="2800" b="1" i="1" dirty="0">
                <a:solidFill>
                  <a:srgbClr val="0070C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0070C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schemeClr val="bg1"/>
                </a:solidFill>
              </a:rPr>
              <a:t>Given Challenge </a:t>
            </a:r>
          </a:p>
          <a:p>
            <a:pPr algn="ctr"/>
            <a:r>
              <a:rPr lang="en-US" sz="2800" dirty="0">
                <a:solidFill>
                  <a:schemeClr val="bg1"/>
                </a:solidFill>
              </a:rPr>
              <a:t>&lt;=&gt; </a:t>
            </a:r>
          </a:p>
          <a:p>
            <a:pPr algn="ctr"/>
            <a:r>
              <a:rPr lang="en-US" sz="2800" dirty="0">
                <a:solidFill>
                  <a:schemeClr val="bg1"/>
                </a:solidFill>
              </a:rPr>
              <a:t>Create Solution</a:t>
            </a:r>
            <a:endParaRPr lang="en-US" sz="2400" dirty="0">
              <a:solidFill>
                <a:schemeClr val="bg1"/>
              </a:solidFill>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normAutofit fontScale="90000"/>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13A54-A7F5-44A5-9721-1681FD02727C}"/>
              </a:ext>
            </a:extLst>
          </p:cNvPr>
          <p:cNvSpPr>
            <a:spLocks noGrp="1"/>
          </p:cNvSpPr>
          <p:nvPr>
            <p:ph type="title"/>
          </p:nvPr>
        </p:nvSpPr>
        <p:spPr/>
        <p:txBody>
          <a:bodyPr>
            <a:normAutofit fontScale="90000"/>
          </a:bodyPr>
          <a:lstStyle/>
          <a:p>
            <a:r>
              <a:rPr lang="en-US" dirty="0"/>
              <a:t>Azure Docs Architecture Center</a:t>
            </a:r>
            <a:br>
              <a:rPr lang="en-US" dirty="0"/>
            </a:br>
            <a:r>
              <a:rPr lang="en-US" sz="3600" dirty="0">
                <a:hlinkClick r:id="rId3"/>
              </a:rPr>
              <a:t>https://docs.microsoft.com/en-us/azure/architecture/</a:t>
            </a:r>
            <a:br>
              <a:rPr lang="en-US" dirty="0"/>
            </a:br>
            <a:endParaRPr lang="en-US" dirty="0"/>
          </a:p>
        </p:txBody>
      </p:sp>
      <p:pic>
        <p:nvPicPr>
          <p:cNvPr id="2" name="Content Placeholder 1">
            <a:extLst>
              <a:ext uri="{FF2B5EF4-FFF2-40B4-BE49-F238E27FC236}">
                <a16:creationId xmlns:a16="http://schemas.microsoft.com/office/drawing/2014/main" id="{3AF3CFA3-307C-441B-A10B-86FD6ADDDAF8}"/>
              </a:ext>
            </a:extLst>
          </p:cNvPr>
          <p:cNvPicPr>
            <a:picLocks noGrp="1" noChangeAspect="1"/>
          </p:cNvPicPr>
          <p:nvPr>
            <p:ph idx="1"/>
          </p:nvPr>
        </p:nvPicPr>
        <p:blipFill>
          <a:blip r:embed="rId4"/>
          <a:stretch>
            <a:fillRect/>
          </a:stretch>
        </p:blipFill>
        <p:spPr>
          <a:xfrm>
            <a:off x="2586990" y="1345564"/>
            <a:ext cx="8924159" cy="5295721"/>
          </a:xfrm>
          <a:prstGeom prst="rect">
            <a:avLst/>
          </a:prstGeom>
        </p:spPr>
      </p:pic>
    </p:spTree>
    <p:extLst>
      <p:ext uri="{BB962C8B-B14F-4D97-AF65-F5344CB8AC3E}">
        <p14:creationId xmlns:p14="http://schemas.microsoft.com/office/powerpoint/2010/main" val="17725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ext uri="{D42A27DB-BD31-4B8C-83A1-F6EECF244321}">
                <p14:modId xmlns:p14="http://schemas.microsoft.com/office/powerpoint/2010/main" val="1387084355"/>
              </p:ext>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347551699"/>
              </p:ext>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ext uri="{D42A27DB-BD31-4B8C-83A1-F6EECF244321}">
                <p14:modId xmlns:p14="http://schemas.microsoft.com/office/powerpoint/2010/main" val="393249106"/>
              </p:ext>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t>Brought to you By: </a:t>
            </a:r>
          </a:p>
          <a:p>
            <a:r>
              <a:rPr lang="en-US" sz="1799" dirty="0"/>
              <a:t>@ITProGuru </a:t>
            </a:r>
          </a:p>
          <a:p>
            <a:r>
              <a:rPr lang="en-US" sz="1799" dirty="0"/>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latin typeface="Segoe UI" panose="020B0502040204020203" pitchFamily="34" charset="0"/>
              </a:rPr>
              <a:t>http://www.amazon.com/dp/0735697442/ref=rdr_ext_tmb</a:t>
            </a:r>
            <a:endParaRPr lang="en-US" sz="1000" dirty="0"/>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t>Other Event Plans:</a:t>
            </a:r>
          </a:p>
          <a:p>
            <a:r>
              <a:rPr lang="en-US" b="1" dirty="0"/>
              <a:t>DevOps</a:t>
            </a:r>
            <a:r>
              <a:rPr lang="en-US" dirty="0"/>
              <a:t>, </a:t>
            </a:r>
            <a:r>
              <a:rPr lang="en-US" b="1" dirty="0"/>
              <a:t>Containers</a:t>
            </a:r>
            <a:r>
              <a:rPr lang="en-US" dirty="0"/>
              <a:t>, </a:t>
            </a:r>
          </a:p>
          <a:p>
            <a:r>
              <a:rPr lang="en-US" dirty="0"/>
              <a:t>Application Pipeline, </a:t>
            </a:r>
          </a:p>
          <a:p>
            <a:r>
              <a:rPr lang="en-US" dirty="0" err="1"/>
              <a:t>MicroServices</a:t>
            </a:r>
            <a:r>
              <a:rPr lang="en-US" dirty="0"/>
              <a:t> &amp; More</a:t>
            </a:r>
          </a:p>
        </p:txBody>
      </p:sp>
    </p:spTree>
    <p:extLst>
      <p:ext uri="{BB962C8B-B14F-4D97-AF65-F5344CB8AC3E}">
        <p14:creationId xmlns:p14="http://schemas.microsoft.com/office/powerpoint/2010/main" val="1964183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269336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Frame</a:t>
            </a:r>
          </a:p>
        </p:txBody>
      </p:sp>
      <p:grpSp>
        <p:nvGrpSpPr>
          <p:cNvPr id="4" name="Group 3"/>
          <p:cNvGrpSpPr/>
          <p:nvPr/>
        </p:nvGrpSpPr>
        <p:grpSpPr>
          <a:xfrm>
            <a:off x="8584407" y="279191"/>
            <a:ext cx="3278705" cy="6299620"/>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300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Product w/ Practice</a:t>
              </a:r>
            </a:p>
          </p:txBody>
        </p:sp>
      </p:grpSp>
      <p:grpSp>
        <p:nvGrpSpPr>
          <p:cNvPr id="5" name="Group 4"/>
          <p:cNvGrpSpPr/>
          <p:nvPr/>
        </p:nvGrpSpPr>
        <p:grpSpPr>
          <a:xfrm>
            <a:off x="4952897" y="279191"/>
            <a:ext cx="3280915" cy="6299620"/>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200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Practices</a:t>
              </a:r>
            </a:p>
          </p:txBody>
        </p:sp>
      </p:grpSp>
      <p:grpSp>
        <p:nvGrpSpPr>
          <p:cNvPr id="6" name="Group 5"/>
          <p:cNvGrpSpPr/>
          <p:nvPr/>
        </p:nvGrpSpPr>
        <p:grpSpPr>
          <a:xfrm>
            <a:off x="467700" y="1752168"/>
            <a:ext cx="4134601" cy="3353665"/>
            <a:chOff x="464366" y="1502513"/>
            <a:chExt cx="4217508" cy="3420913"/>
          </a:xfrm>
        </p:grpSpPr>
        <p:sp>
          <p:nvSpPr>
            <p:cNvPr id="46" name="Rounded Rectangle 45"/>
            <p:cNvSpPr/>
            <p:nvPr/>
          </p:nvSpPr>
          <p:spPr>
            <a:xfrm>
              <a:off x="464366" y="1502513"/>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654821" y="1502513"/>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3388" tIns="153388" rIns="153388" bIns="153388" numCol="1" spcCol="1270" anchor="ctr" anchorCtr="0">
              <a:noAutofit/>
            </a:bodyPr>
            <a:lstStyle/>
            <a:p>
              <a:pPr algn="ctr" defTabSz="958635">
                <a:lnSpc>
                  <a:spcPct val="90000"/>
                </a:lnSpc>
                <a:spcBef>
                  <a:spcPct val="0"/>
                </a:spcBef>
                <a:spcAft>
                  <a:spcPct val="35000"/>
                </a:spcAft>
              </a:pPr>
              <a:r>
                <a:rPr lang="en-US" sz="2157" dirty="0">
                  <a:gradFill>
                    <a:gsLst>
                      <a:gs pos="2917">
                        <a:schemeClr val="bg1"/>
                      </a:gs>
                      <a:gs pos="30000">
                        <a:schemeClr val="bg1"/>
                      </a:gs>
                    </a:gsLst>
                    <a:lin ang="5400000" scaled="0"/>
                  </a:gradFill>
                </a:rPr>
                <a:t>100 level</a:t>
              </a:r>
              <a:br>
                <a:rPr lang="en-US" sz="2157" dirty="0">
                  <a:gradFill>
                    <a:gsLst>
                      <a:gs pos="2917">
                        <a:schemeClr val="bg1"/>
                      </a:gs>
                      <a:gs pos="30000">
                        <a:schemeClr val="bg1"/>
                      </a:gs>
                    </a:gsLst>
                    <a:lin ang="5400000" scaled="0"/>
                  </a:gradFill>
                </a:rPr>
              </a:br>
              <a:r>
                <a:rPr lang="en-US" sz="2157" dirty="0">
                  <a:gradFill>
                    <a:gsLst>
                      <a:gs pos="2917">
                        <a:schemeClr val="bg1"/>
                      </a:gs>
                      <a:gs pos="30000">
                        <a:schemeClr val="bg1"/>
                      </a:gs>
                    </a:gsLst>
                    <a:lin ang="5400000" scaled="0"/>
                  </a:gradFill>
                </a:rPr>
                <a:t>Overview</a:t>
              </a:r>
            </a:p>
          </p:txBody>
        </p:sp>
      </p:grpSp>
      <p:grpSp>
        <p:nvGrpSpPr>
          <p:cNvPr id="8" name="Group 7"/>
          <p:cNvGrpSpPr/>
          <p:nvPr/>
        </p:nvGrpSpPr>
        <p:grpSpPr>
          <a:xfrm>
            <a:off x="4756318" y="3057243"/>
            <a:ext cx="65391" cy="1307819"/>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0" name="Group 9"/>
          <p:cNvGrpSpPr/>
          <p:nvPr/>
        </p:nvGrpSpPr>
        <p:grpSpPr>
          <a:xfrm>
            <a:off x="7969988" y="2882962"/>
            <a:ext cx="919747" cy="45987"/>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6" name="Rectangle 35"/>
          <p:cNvSpPr/>
          <p:nvPr/>
        </p:nvSpPr>
        <p:spPr>
          <a:xfrm>
            <a:off x="8803211" y="2170776"/>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8845287" y="2309112"/>
            <a:ext cx="2789038" cy="6568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Azure Deployment Template with Azure Website + SQL DB </a:t>
            </a:r>
          </a:p>
        </p:txBody>
      </p:sp>
      <p:grpSp>
        <p:nvGrpSpPr>
          <p:cNvPr id="12" name="Group 11"/>
          <p:cNvGrpSpPr/>
          <p:nvPr/>
        </p:nvGrpSpPr>
        <p:grpSpPr>
          <a:xfrm>
            <a:off x="7969988" y="3419761"/>
            <a:ext cx="919747" cy="45987"/>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32" name="Rectangle 31"/>
          <p:cNvSpPr/>
          <p:nvPr/>
        </p:nvSpPr>
        <p:spPr>
          <a:xfrm>
            <a:off x="8803211" y="3244372"/>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8845287" y="3410664"/>
            <a:ext cx="2789038" cy="600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Chef Recipe with Linux VM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on Azure</a:t>
            </a:r>
          </a:p>
        </p:txBody>
      </p:sp>
      <p:grpSp>
        <p:nvGrpSpPr>
          <p:cNvPr id="14" name="Group 13"/>
          <p:cNvGrpSpPr/>
          <p:nvPr/>
        </p:nvGrpSpPr>
        <p:grpSpPr>
          <a:xfrm>
            <a:off x="4756318" y="4130839"/>
            <a:ext cx="65391" cy="1307819"/>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grpSp>
        <p:nvGrpSpPr>
          <p:cNvPr id="16" name="Group 15"/>
          <p:cNvGrpSpPr/>
          <p:nvPr/>
        </p:nvGrpSpPr>
        <p:grpSpPr>
          <a:xfrm>
            <a:off x="7969988" y="5030155"/>
            <a:ext cx="919747" cy="45987"/>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4" name="Rectangle 23"/>
          <p:cNvSpPr/>
          <p:nvPr/>
        </p:nvSpPr>
        <p:spPr>
          <a:xfrm>
            <a:off x="8803211" y="4317968"/>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8845287" y="4502098"/>
            <a:ext cx="2789038" cy="565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VSTS (</a:t>
            </a:r>
            <a:r>
              <a:rPr lang="en-US" sz="1568" dirty="0" err="1">
                <a:gradFill>
                  <a:gsLst>
                    <a:gs pos="2917">
                      <a:schemeClr val="bg1"/>
                    </a:gs>
                    <a:gs pos="30000">
                      <a:schemeClr val="bg1"/>
                    </a:gs>
                  </a:gsLst>
                  <a:lin ang="5400000" scaled="0"/>
                </a:gradFill>
              </a:rPr>
              <a:t>git</a:t>
            </a:r>
            <a:r>
              <a:rPr lang="en-US" sz="1568" dirty="0">
                <a:gradFill>
                  <a:gsLst>
                    <a:gs pos="2917">
                      <a:schemeClr val="bg1"/>
                    </a:gs>
                    <a:gs pos="30000">
                      <a:schemeClr val="bg1"/>
                    </a:gs>
                  </a:gsLst>
                  <a:lin ang="5400000" scaled="0"/>
                </a:gradFill>
              </a:rPr>
              <a:t>) + Jenkins (build)</a:t>
            </a:r>
          </a:p>
        </p:txBody>
      </p:sp>
      <p:grpSp>
        <p:nvGrpSpPr>
          <p:cNvPr id="18" name="Group 17"/>
          <p:cNvGrpSpPr/>
          <p:nvPr/>
        </p:nvGrpSpPr>
        <p:grpSpPr>
          <a:xfrm>
            <a:off x="7969988" y="5566953"/>
            <a:ext cx="919747" cy="45987"/>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450" tIns="0" rIns="12450" bIns="0" numCol="1" spcCol="1270" anchor="ctr" anchorCtr="0">
              <a:noAutofit/>
            </a:bodyPr>
            <a:lstStyle/>
            <a:p>
              <a:pPr algn="ctr" defTabSz="217872">
                <a:lnSpc>
                  <a:spcPct val="90000"/>
                </a:lnSpc>
                <a:spcBef>
                  <a:spcPct val="0"/>
                </a:spcBef>
                <a:spcAft>
                  <a:spcPct val="35000"/>
                </a:spcAft>
              </a:pPr>
              <a:endParaRPr lang="en-US" sz="490"/>
            </a:p>
          </p:txBody>
        </p:sp>
      </p:grpSp>
      <p:sp>
        <p:nvSpPr>
          <p:cNvPr id="20" name="Rectangle 19"/>
          <p:cNvSpPr/>
          <p:nvPr/>
        </p:nvSpPr>
        <p:spPr>
          <a:xfrm>
            <a:off x="8803211" y="5391565"/>
            <a:ext cx="2873190" cy="93356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8845287" y="5557856"/>
            <a:ext cx="2789038" cy="600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err="1">
                <a:gradFill>
                  <a:gsLst>
                    <a:gs pos="2917">
                      <a:schemeClr val="bg1"/>
                    </a:gs>
                    <a:gs pos="30000">
                      <a:schemeClr val="bg1"/>
                    </a:gs>
                  </a:gsLst>
                  <a:lin ang="5400000" scaled="0"/>
                </a:gradFill>
              </a:rPr>
              <a:t>Github</a:t>
            </a:r>
            <a:r>
              <a:rPr lang="en-US" sz="1568" dirty="0">
                <a:gradFill>
                  <a:gsLst>
                    <a:gs pos="2917">
                      <a:schemeClr val="bg1"/>
                    </a:gs>
                    <a:gs pos="30000">
                      <a:schemeClr val="bg1"/>
                    </a:gs>
                  </a:gsLst>
                  <a:lin ang="5400000" scaled="0"/>
                </a:gradFill>
              </a:rPr>
              <a:t> + VSTS </a:t>
            </a:r>
            <a:r>
              <a:rPr lang="en-US" sz="1568" dirty="0" err="1">
                <a:gradFill>
                  <a:gsLst>
                    <a:gs pos="2917">
                      <a:schemeClr val="bg1"/>
                    </a:gs>
                    <a:gs pos="30000">
                      <a:schemeClr val="bg1"/>
                    </a:gs>
                  </a:gsLst>
                  <a:lin ang="5400000" scaled="0"/>
                </a:gradFill>
              </a:rPr>
              <a:t>Gradle</a:t>
            </a:r>
            <a:r>
              <a:rPr lang="en-US" sz="1568" dirty="0">
                <a:gradFill>
                  <a:gsLst>
                    <a:gs pos="2917">
                      <a:schemeClr val="bg1"/>
                    </a:gs>
                    <a:gs pos="30000">
                      <a:schemeClr val="bg1"/>
                    </a:gs>
                  </a:gsLst>
                  <a:lin ang="5400000" scaled="0"/>
                </a:gradFill>
              </a:rPr>
              <a:t> (build)</a:t>
            </a:r>
          </a:p>
        </p:txBody>
      </p:sp>
      <p:grpSp>
        <p:nvGrpSpPr>
          <p:cNvPr id="7" name="Group 6"/>
          <p:cNvGrpSpPr/>
          <p:nvPr/>
        </p:nvGrpSpPr>
        <p:grpSpPr>
          <a:xfrm>
            <a:off x="623601" y="3781170"/>
            <a:ext cx="3791989" cy="933561"/>
            <a:chOff x="2586855" y="3572201"/>
            <a:chExt cx="1904563" cy="952281"/>
          </a:xfrm>
        </p:grpSpPr>
        <p:sp>
          <p:nvSpPr>
            <p:cNvPr id="44" name="Rounded Rectangle 43"/>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People, Process, Biz Value, </a:t>
              </a:r>
              <a:br>
                <a:rPr lang="en-US" sz="1568" dirty="0">
                  <a:gradFill>
                    <a:gsLst>
                      <a:gs pos="2917">
                        <a:schemeClr val="bg1"/>
                      </a:gs>
                      <a:gs pos="30000">
                        <a:schemeClr val="bg1"/>
                      </a:gs>
                    </a:gsLst>
                    <a:lin ang="5400000" scaled="0"/>
                  </a:gradFill>
                </a:rPr>
              </a:br>
              <a:r>
                <a:rPr lang="en-US" sz="1568" dirty="0">
                  <a:gradFill>
                    <a:gsLst>
                      <a:gs pos="2917">
                        <a:schemeClr val="bg1"/>
                      </a:gs>
                      <a:gs pos="30000">
                        <a:schemeClr val="bg1"/>
                      </a:gs>
                    </a:gsLst>
                    <a:lin ang="5400000" scaled="0"/>
                  </a:gradFill>
                </a:rPr>
                <a:t>SDLC, methodologies, etc.</a:t>
              </a:r>
            </a:p>
          </p:txBody>
        </p:sp>
      </p:grpSp>
      <p:grpSp>
        <p:nvGrpSpPr>
          <p:cNvPr id="9" name="Group 8"/>
          <p:cNvGrpSpPr/>
          <p:nvPr/>
        </p:nvGrpSpPr>
        <p:grpSpPr>
          <a:xfrm>
            <a:off x="5162438" y="2707574"/>
            <a:ext cx="2877524" cy="933561"/>
            <a:chOff x="5253244" y="2477077"/>
            <a:chExt cx="1904563" cy="952281"/>
          </a:xfrm>
        </p:grpSpPr>
        <p:sp>
          <p:nvSpPr>
            <p:cNvPr id="40" name="Rounded Rectangle 39"/>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Infrastructure as Code</a:t>
              </a:r>
            </a:p>
          </p:txBody>
        </p:sp>
      </p:grpSp>
      <p:grpSp>
        <p:nvGrpSpPr>
          <p:cNvPr id="15" name="Group 14"/>
          <p:cNvGrpSpPr/>
          <p:nvPr/>
        </p:nvGrpSpPr>
        <p:grpSpPr>
          <a:xfrm>
            <a:off x="5162438" y="4854766"/>
            <a:ext cx="2877524" cy="93356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60" tIns="9960" rIns="9960" bIns="9960" numCol="1" spcCol="1270" anchor="ctr" anchorCtr="0">
              <a:noAutofit/>
            </a:bodyPr>
            <a:lstStyle/>
            <a:p>
              <a:pPr algn="ctr" defTabSz="697189">
                <a:lnSpc>
                  <a:spcPct val="90000"/>
                </a:lnSpc>
                <a:spcBef>
                  <a:spcPct val="0"/>
                </a:spcBef>
                <a:spcAft>
                  <a:spcPct val="35000"/>
                </a:spcAft>
              </a:pPr>
              <a:r>
                <a:rPr lang="en-US" sz="1568"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92944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4494</TotalTime>
  <Words>5961</Words>
  <Application>Microsoft Office PowerPoint</Application>
  <PresentationFormat>Widescreen</PresentationFormat>
  <Paragraphs>627</Paragraphs>
  <Slides>38</Slides>
  <Notes>38</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5" baseType="lpstr">
      <vt:lpstr>MS PGothic</vt:lpstr>
      <vt:lpstr>SimSun</vt:lpstr>
      <vt:lpstr>游ゴシック</vt:lpstr>
      <vt:lpstr>游ゴシック Light</vt:lpstr>
      <vt:lpstr>Arial</vt:lpstr>
      <vt:lpstr>Arial Narrow</vt:lpstr>
      <vt:lpstr>Calibri</vt:lpstr>
      <vt:lpstr>Calibri Light</vt:lpstr>
      <vt:lpstr>Segoe UI</vt:lpstr>
      <vt:lpstr>Segoe UI Light</vt:lpstr>
      <vt:lpstr>Segoe UI Semibold</vt:lpstr>
      <vt:lpstr>Segoe UI Semilight</vt:lpstr>
      <vt:lpstr>Times New Roman</vt:lpstr>
      <vt:lpstr>Trebuchet MS</vt:lpstr>
      <vt:lpstr>Wingdings</vt:lpstr>
      <vt:lpstr>Office Theme</vt:lpstr>
      <vt:lpstr>think-cell Slide</vt:lpstr>
      <vt:lpstr>Exam 70-535Architecting Microsoft Azure Solutions</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DevOps Practices</vt:lpstr>
      <vt:lpstr>DevOps Frame</vt:lpstr>
      <vt:lpstr>Systems Value of DevOps</vt:lpstr>
      <vt:lpstr>Before DevOps</vt:lpstr>
      <vt:lpstr>After  DevOps</vt:lpstr>
      <vt:lpstr>Release Cycle 18 months  4 weeks Hotfix 6 week  Same Day Investment  3 weeks</vt:lpstr>
      <vt:lpstr>Role of Security in DevOps aka DevSecOps</vt:lpstr>
      <vt:lpstr>Roles and Responsibilities</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Post Hack </vt:lpstr>
      <vt:lpstr>End of Event Brainstorming</vt:lpstr>
      <vt:lpstr>Brainstorming:  AHA Moments</vt:lpstr>
      <vt:lpstr>Brainstorming: Scale and Offshore Collaboration</vt:lpstr>
      <vt:lpstr>End of Event Report</vt:lpstr>
      <vt:lpstr>DevOps + Containers Enable Microservices</vt:lpstr>
      <vt:lpstr>DevOps &amp; Monolithic vs Micro Services</vt:lpstr>
      <vt:lpstr>Monolith/Traditional vs Microservices/born in cloud</vt:lpstr>
      <vt:lpstr>Azure Docs Architecture Center https://docs.microsoft.com/en-us/azure/architecture/ </vt:lpstr>
      <vt:lpstr>Labs – Containers http://aka.ms/534Labs Scroll Down to #7 at bottom for containers</vt:lpstr>
      <vt:lpstr>Tips, Tricks and Field Experiences </vt:lpstr>
      <vt:lpstr>Tips, Tricks and Field Experiences </vt:lpstr>
      <vt:lpstr>Questions… Answered at Events</vt:lpstr>
      <vt:lpstr>Event Notifications – Http://ITProGuru.com/join Example: Azure Certification Jump Start  70-534 Architecting Microsoft Azure Solutions </vt:lpstr>
      <vt:lpstr>PowerPoint Presentation</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42</cp:revision>
  <dcterms:created xsi:type="dcterms:W3CDTF">2016-02-03T15:43:24Z</dcterms:created>
  <dcterms:modified xsi:type="dcterms:W3CDTF">2018-01-23T23:36:45Z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2017-10-19T07:33:43.2546590-04:00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